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0BBF21-4413-6945-B343-908ECF404D17}" type="datetimeFigureOut">
              <a:rPr lang="en-US" smtClean="0"/>
              <a:t>6/8/2017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7E772F-95BB-0147-8B28-4D4FE0F1085B}" type="slidenum">
              <a:rPr lang="en-US" smtClean="0"/>
              <a:t>‹#›</a:t>
            </a:fld>
            <a:endParaRPr lang="en-US"/>
          </a:p>
        </p:txBody>
      </p:sp>
    </p:spTree>
    <p:extLst>
      <p:ext uri="{BB962C8B-B14F-4D97-AF65-F5344CB8AC3E}">
        <p14:creationId xmlns:p14="http://schemas.microsoft.com/office/powerpoint/2010/main" val="1714920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D665D9-A888-684F-B069-6103121C2B03}" type="datetimeFigureOut">
              <a:rPr lang="en-US" smtClean="0"/>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0321CD-9A73-974A-A9F1-0C1E8C344C8E}" type="slidenum">
              <a:rPr lang="en-US" smtClean="0"/>
              <a:t>‹#›</a:t>
            </a:fld>
            <a:endParaRPr lang="en-US"/>
          </a:p>
        </p:txBody>
      </p:sp>
    </p:spTree>
    <p:extLst>
      <p:ext uri="{BB962C8B-B14F-4D97-AF65-F5344CB8AC3E}">
        <p14:creationId xmlns:p14="http://schemas.microsoft.com/office/powerpoint/2010/main" val="13328292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2431EA-8B3A-0849-ADE2-BAD087DD78B5}"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C0E064-A47C-3A48-9F8B-124D11AC444A}"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B66F34-4A36-BE47-B4A5-115C9FB84812}"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E13CE8-3C90-D841-A6EC-3F7119340D2B}"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48101F05-6DD2-1A43-93CA-FC00CD0C40A8}"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E348C9-BCA1-EC41-B19D-BB5E8342BE21}"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687CC61-28AE-C243-AA17-D75C5C6AAA3C}"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905A08D-3035-574C-BCCA-442C99DF7F7B}"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2814715-890F-1C45-871C-72BB238BFF34}"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133483CC-5F9E-784E-8300-DE04631FAABA}"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a:t>Click to edit Master text styles</a:t>
            </a:r>
          </a:p>
        </p:txBody>
      </p:sp>
      <p:sp>
        <p:nvSpPr>
          <p:cNvPr id="4" name="Date Placeholder 3"/>
          <p:cNvSpPr>
            <a:spLocks noGrp="1"/>
          </p:cNvSpPr>
          <p:nvPr>
            <p:ph type="dt" sz="half" idx="10"/>
          </p:nvPr>
        </p:nvSpPr>
        <p:spPr/>
        <p:txBody>
          <a:bodyPr/>
          <a:lstStyle/>
          <a:p>
            <a:fld id="{9035DF9B-D74B-664C-9644-CBA7A3B64960}"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a:t>Drag picture to placeholder or click icon to add</a:t>
            </a:r>
            <a:endParaRPr/>
          </a:p>
        </p:txBody>
      </p:sp>
      <p:sp>
        <p:nvSpPr>
          <p:cNvPr id="4" name="Date Placeholder 3"/>
          <p:cNvSpPr>
            <a:spLocks noGrp="1"/>
          </p:cNvSpPr>
          <p:nvPr>
            <p:ph type="dt" sz="half" idx="10"/>
          </p:nvPr>
        </p:nvSpPr>
        <p:spPr/>
        <p:txBody>
          <a:bodyPr/>
          <a:lstStyle/>
          <a:p>
            <a:fld id="{6B08BBC1-5593-6246-97FA-3C2607649A3B}"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4D191A6A-CFDA-5245-94CA-1ED588875C60}"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ACB94F74-B192-8B44-BE79-1CA1E0C11185}" type="datetime1">
              <a:rPr lang="en-US" smtClean="0"/>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848DD57-0A6B-0D46-9835-D956D86F3A68}" type="datetime1">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5973D-C376-E04A-A5CE-B73CAF9606C3}" type="datetime1">
              <a:rPr lang="en-US" smtClean="0"/>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3AD1CEA6-C97A-9D45-BDE4-F717D0CCDE20}" type="datetime1">
              <a:rPr lang="en-US" smtClean="0"/>
              <a:t>6/8/2017</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4" name="TextBox 3"/>
          <p:cNvSpPr txBox="1"/>
          <p:nvPr/>
        </p:nvSpPr>
        <p:spPr>
          <a:xfrm>
            <a:off x="1063986" y="2494338"/>
            <a:ext cx="6258077" cy="1477328"/>
          </a:xfrm>
          <a:prstGeom prst="rect">
            <a:avLst/>
          </a:prstGeom>
          <a:noFill/>
        </p:spPr>
        <p:txBody>
          <a:bodyPr wrap="square" rtlCol="0">
            <a:spAutoFit/>
          </a:bodyPr>
          <a:lstStyle/>
          <a:p>
            <a:r>
              <a:rPr lang="en-US" dirty="0"/>
              <a:t>Living a Christ centered financial life  </a:t>
            </a:r>
          </a:p>
          <a:p>
            <a:r>
              <a:rPr lang="en-US" dirty="0"/>
              <a:t>	</a:t>
            </a:r>
          </a:p>
          <a:p>
            <a:r>
              <a:rPr lang="en-US" dirty="0"/>
              <a:t> 	-  Heart</a:t>
            </a:r>
          </a:p>
          <a:p>
            <a:endParaRPr lang="en-US" dirty="0"/>
          </a:p>
          <a:p>
            <a:r>
              <a:rPr lang="en-US" dirty="0"/>
              <a:t>	-  Practical applications</a:t>
            </a:r>
          </a:p>
        </p:txBody>
      </p:sp>
      <p:sp>
        <p:nvSpPr>
          <p:cNvPr id="5" name="Slide Number Placeholder 4"/>
          <p:cNvSpPr>
            <a:spLocks noGrp="1"/>
          </p:cNvSpPr>
          <p:nvPr>
            <p:ph type="sldNum" sz="quarter" idx="12"/>
          </p:nvPr>
        </p:nvSpPr>
        <p:spPr/>
        <p:txBody>
          <a:bodyPr/>
          <a:lstStyle/>
          <a:p>
            <a:fld id="{5FD889E0-CAB2-4699-909D-B9A88D47ACBE}" type="slidenum">
              <a:rPr lang="en-US" smtClean="0"/>
              <a:t>1</a:t>
            </a:fld>
            <a:endParaRPr lang="en-US"/>
          </a:p>
        </p:txBody>
      </p:sp>
    </p:spTree>
    <p:extLst>
      <p:ext uri="{BB962C8B-B14F-4D97-AF65-F5344CB8AC3E}">
        <p14:creationId xmlns:p14="http://schemas.microsoft.com/office/powerpoint/2010/main" val="247443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10</a:t>
            </a:fld>
            <a:endParaRPr lang="en-US"/>
          </a:p>
        </p:txBody>
      </p:sp>
      <p:sp>
        <p:nvSpPr>
          <p:cNvPr id="7" name="TextBox 6"/>
          <p:cNvSpPr txBox="1"/>
          <p:nvPr/>
        </p:nvSpPr>
        <p:spPr>
          <a:xfrm>
            <a:off x="217374" y="2826154"/>
            <a:ext cx="8719705" cy="1477328"/>
          </a:xfrm>
          <a:prstGeom prst="rect">
            <a:avLst/>
          </a:prstGeom>
          <a:noFill/>
        </p:spPr>
        <p:txBody>
          <a:bodyPr wrap="square" rtlCol="0">
            <a:spAutoFit/>
          </a:bodyPr>
          <a:lstStyle/>
          <a:p>
            <a:endParaRPr lang="en-US" b="1" dirty="0"/>
          </a:p>
          <a:p>
            <a:endParaRPr lang="en-US" b="1" dirty="0"/>
          </a:p>
          <a:p>
            <a:endParaRPr lang="en-US" b="1" dirty="0"/>
          </a:p>
          <a:p>
            <a:endParaRPr lang="en-US" b="1" dirty="0"/>
          </a:p>
          <a:p>
            <a:pPr lvl="0"/>
            <a:endParaRPr lang="en-US" dirty="0"/>
          </a:p>
        </p:txBody>
      </p:sp>
      <p:sp>
        <p:nvSpPr>
          <p:cNvPr id="6" name="Rectangle 5"/>
          <p:cNvSpPr/>
          <p:nvPr/>
        </p:nvSpPr>
        <p:spPr>
          <a:xfrm>
            <a:off x="331781" y="2450730"/>
            <a:ext cx="8605298" cy="2031325"/>
          </a:xfrm>
          <a:prstGeom prst="rect">
            <a:avLst/>
          </a:prstGeom>
        </p:spPr>
        <p:txBody>
          <a:bodyPr wrap="square">
            <a:spAutoFit/>
          </a:bodyPr>
          <a:lstStyle/>
          <a:p>
            <a:pPr lvl="0" algn="ctr"/>
            <a:r>
              <a:rPr lang="en-US" b="1" dirty="0"/>
              <a:t>Giving.  The Blessing of giving. </a:t>
            </a:r>
          </a:p>
          <a:p>
            <a:endParaRPr lang="en-US" dirty="0"/>
          </a:p>
          <a:p>
            <a:r>
              <a:rPr lang="en-US" dirty="0"/>
              <a:t>Malachi 3:10</a:t>
            </a:r>
          </a:p>
          <a:p>
            <a:endParaRPr lang="en-US" dirty="0"/>
          </a:p>
          <a:p>
            <a:r>
              <a:rPr lang="en-US" dirty="0"/>
              <a:t>2 Corinthians 9:6-7</a:t>
            </a:r>
          </a:p>
          <a:p>
            <a:endParaRPr lang="en-US" dirty="0"/>
          </a:p>
          <a:p>
            <a:r>
              <a:rPr lang="en-US" dirty="0"/>
              <a:t>Proverbs 3:9-10</a:t>
            </a:r>
          </a:p>
        </p:txBody>
      </p:sp>
    </p:spTree>
    <p:extLst>
      <p:ext uri="{BB962C8B-B14F-4D97-AF65-F5344CB8AC3E}">
        <p14:creationId xmlns:p14="http://schemas.microsoft.com/office/powerpoint/2010/main" val="338302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11</a:t>
            </a:fld>
            <a:endParaRPr lang="en-US"/>
          </a:p>
        </p:txBody>
      </p:sp>
      <p:sp>
        <p:nvSpPr>
          <p:cNvPr id="7" name="TextBox 6"/>
          <p:cNvSpPr txBox="1"/>
          <p:nvPr/>
        </p:nvSpPr>
        <p:spPr>
          <a:xfrm>
            <a:off x="217374" y="2826154"/>
            <a:ext cx="8719705" cy="1477328"/>
          </a:xfrm>
          <a:prstGeom prst="rect">
            <a:avLst/>
          </a:prstGeom>
          <a:noFill/>
        </p:spPr>
        <p:txBody>
          <a:bodyPr wrap="square" rtlCol="0">
            <a:spAutoFit/>
          </a:bodyPr>
          <a:lstStyle/>
          <a:p>
            <a:endParaRPr lang="en-US" b="1" dirty="0"/>
          </a:p>
          <a:p>
            <a:endParaRPr lang="en-US" b="1" dirty="0"/>
          </a:p>
          <a:p>
            <a:endParaRPr lang="en-US" b="1" dirty="0"/>
          </a:p>
          <a:p>
            <a:endParaRPr lang="en-US" b="1" dirty="0"/>
          </a:p>
          <a:p>
            <a:pPr lvl="0"/>
            <a:endParaRPr lang="en-US" dirty="0"/>
          </a:p>
        </p:txBody>
      </p:sp>
      <p:sp>
        <p:nvSpPr>
          <p:cNvPr id="6" name="Rectangle 5"/>
          <p:cNvSpPr/>
          <p:nvPr/>
        </p:nvSpPr>
        <p:spPr>
          <a:xfrm>
            <a:off x="331781" y="2450730"/>
            <a:ext cx="8605298" cy="3416320"/>
          </a:xfrm>
          <a:prstGeom prst="rect">
            <a:avLst/>
          </a:prstGeom>
        </p:spPr>
        <p:txBody>
          <a:bodyPr wrap="square">
            <a:spAutoFit/>
          </a:bodyPr>
          <a:lstStyle/>
          <a:p>
            <a:r>
              <a:rPr lang="en-US" dirty="0"/>
              <a:t>If Jesus came back today what would your attitude be towards money?</a:t>
            </a:r>
          </a:p>
          <a:p>
            <a:endParaRPr lang="en-US" dirty="0"/>
          </a:p>
          <a:p>
            <a:endParaRPr lang="en-US" dirty="0"/>
          </a:p>
          <a:p>
            <a:endParaRPr lang="en-US" dirty="0"/>
          </a:p>
          <a:p>
            <a:endParaRPr lang="en-US" dirty="0"/>
          </a:p>
          <a:p>
            <a:r>
              <a:rPr lang="en-US" dirty="0"/>
              <a:t>If Jesus does not come back for 1,000 years what will be your attitude towards money?</a:t>
            </a:r>
          </a:p>
          <a:p>
            <a:endParaRPr lang="en-US" dirty="0"/>
          </a:p>
          <a:p>
            <a:r>
              <a:rPr lang="en-US" dirty="0"/>
              <a:t>_______________________________________________________________________</a:t>
            </a:r>
          </a:p>
          <a:p>
            <a:endParaRPr lang="en-US" dirty="0"/>
          </a:p>
          <a:p>
            <a:endParaRPr lang="en-US" dirty="0"/>
          </a:p>
          <a:p>
            <a:r>
              <a:rPr lang="en-US" b="1" dirty="0" err="1">
                <a:solidFill>
                  <a:srgbClr val="3366FF"/>
                </a:solidFill>
              </a:rPr>
              <a:t>Crownmoneymap.org</a:t>
            </a:r>
            <a:endParaRPr lang="en-US" b="1" dirty="0">
              <a:solidFill>
                <a:srgbClr val="3366FF"/>
              </a:solidFill>
            </a:endParaRPr>
          </a:p>
          <a:p>
            <a:endParaRPr lang="en-US" b="1" dirty="0">
              <a:solidFill>
                <a:srgbClr val="3366FF"/>
              </a:solidFill>
            </a:endParaRPr>
          </a:p>
        </p:txBody>
      </p:sp>
    </p:spTree>
    <p:extLst>
      <p:ext uri="{BB962C8B-B14F-4D97-AF65-F5344CB8AC3E}">
        <p14:creationId xmlns:p14="http://schemas.microsoft.com/office/powerpoint/2010/main" val="293788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2</a:t>
            </a:fld>
            <a:endParaRPr lang="en-US"/>
          </a:p>
        </p:txBody>
      </p:sp>
      <p:sp>
        <p:nvSpPr>
          <p:cNvPr id="7" name="TextBox 6"/>
          <p:cNvSpPr txBox="1"/>
          <p:nvPr/>
        </p:nvSpPr>
        <p:spPr>
          <a:xfrm>
            <a:off x="286018" y="2254058"/>
            <a:ext cx="8546222" cy="3693319"/>
          </a:xfrm>
          <a:prstGeom prst="rect">
            <a:avLst/>
          </a:prstGeom>
          <a:noFill/>
        </p:spPr>
        <p:txBody>
          <a:bodyPr wrap="square" rtlCol="0">
            <a:spAutoFit/>
          </a:bodyPr>
          <a:lstStyle/>
          <a:p>
            <a:pPr algn="ctr"/>
            <a:r>
              <a:rPr lang="en-US" sz="2400" b="1" u="sng" dirty="0"/>
              <a:t>HEART</a:t>
            </a:r>
          </a:p>
          <a:p>
            <a:endParaRPr lang="en-US" dirty="0"/>
          </a:p>
          <a:p>
            <a:r>
              <a:rPr lang="en-US" dirty="0"/>
              <a:t>The Bible says you can’t serve both money and God.  </a:t>
            </a:r>
            <a:r>
              <a:rPr lang="en-US" b="1" dirty="0"/>
              <a:t>Matthew 6:24</a:t>
            </a:r>
            <a:r>
              <a:rPr lang="en-US" dirty="0"/>
              <a:t>.  </a:t>
            </a:r>
          </a:p>
          <a:p>
            <a:endParaRPr lang="en-US" dirty="0"/>
          </a:p>
          <a:p>
            <a:endParaRPr lang="en-US" dirty="0"/>
          </a:p>
          <a:p>
            <a:r>
              <a:rPr lang="en-US" dirty="0"/>
              <a:t>If Jesus came back today what would your attitude be towards money?</a:t>
            </a:r>
          </a:p>
          <a:p>
            <a:endParaRPr lang="en-US" dirty="0"/>
          </a:p>
          <a:p>
            <a:r>
              <a:rPr lang="en-US" dirty="0"/>
              <a:t>___________________________________________________________________</a:t>
            </a:r>
          </a:p>
          <a:p>
            <a:endParaRPr lang="en-US" dirty="0"/>
          </a:p>
          <a:p>
            <a:endParaRPr lang="en-US" dirty="0"/>
          </a:p>
          <a:p>
            <a:r>
              <a:rPr lang="en-US" dirty="0"/>
              <a:t>If Jesus came back today what would be the value of money? </a:t>
            </a:r>
            <a:r>
              <a:rPr lang="en-US" sz="1200" dirty="0"/>
              <a:t>Revelation 18:9-20</a:t>
            </a:r>
          </a:p>
          <a:p>
            <a:endParaRPr lang="en-US" sz="1200" dirty="0"/>
          </a:p>
          <a:p>
            <a:r>
              <a:rPr lang="en-US" dirty="0"/>
              <a:t>___________________________________________________________________</a:t>
            </a:r>
          </a:p>
        </p:txBody>
      </p:sp>
    </p:spTree>
    <p:extLst>
      <p:ext uri="{BB962C8B-B14F-4D97-AF65-F5344CB8AC3E}">
        <p14:creationId xmlns:p14="http://schemas.microsoft.com/office/powerpoint/2010/main" val="335815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3</a:t>
            </a:fld>
            <a:endParaRPr lang="en-US"/>
          </a:p>
        </p:txBody>
      </p:sp>
      <p:sp>
        <p:nvSpPr>
          <p:cNvPr id="7" name="TextBox 6"/>
          <p:cNvSpPr txBox="1"/>
          <p:nvPr/>
        </p:nvSpPr>
        <p:spPr>
          <a:xfrm>
            <a:off x="318374" y="2208290"/>
            <a:ext cx="8515739" cy="3816429"/>
          </a:xfrm>
          <a:prstGeom prst="rect">
            <a:avLst/>
          </a:prstGeom>
          <a:noFill/>
        </p:spPr>
        <p:txBody>
          <a:bodyPr wrap="square" rtlCol="0">
            <a:spAutoFit/>
          </a:bodyPr>
          <a:lstStyle/>
          <a:p>
            <a:r>
              <a:rPr lang="en-US" b="1" dirty="0"/>
              <a:t>When I am serving money instead of God this is what things look like in my life: </a:t>
            </a:r>
          </a:p>
          <a:p>
            <a:pPr marL="285750" lvl="0" indent="-285750">
              <a:buFont typeface="Arial"/>
              <a:buChar char="•"/>
            </a:pPr>
            <a:r>
              <a:rPr lang="en-US" sz="1600" dirty="0"/>
              <a:t>Working beyond a reasonable amount of hours at the neglect of my relationship with God and family and friends because I think I have to in order to have provisions</a:t>
            </a:r>
          </a:p>
          <a:p>
            <a:pPr marL="285750" lvl="0" indent="-285750">
              <a:buFont typeface="Arial"/>
              <a:buChar char="•"/>
            </a:pPr>
            <a:r>
              <a:rPr lang="en-US" sz="1600" dirty="0"/>
              <a:t>I end up serving my boss at work since he controls my paycheck rather than serving God.  This causes me to focus on my Boss’s attitude, pleasure and satisfaction with me instead of God’s attitude, pleasure and delight in me</a:t>
            </a:r>
          </a:p>
          <a:p>
            <a:pPr marL="285750" lvl="0" indent="-285750">
              <a:buFont typeface="Arial"/>
              <a:buChar char="•"/>
            </a:pPr>
            <a:r>
              <a:rPr lang="en-US" sz="1600" dirty="0"/>
              <a:t>I rely on money to buy pleasure (eating out, vacations, clothes, car, house, furniture) which evaporates quickly making me try again and again</a:t>
            </a:r>
          </a:p>
          <a:p>
            <a:pPr marL="285750" lvl="0" indent="-285750">
              <a:buFont typeface="Arial"/>
              <a:buChar char="•"/>
            </a:pPr>
            <a:r>
              <a:rPr lang="en-US" sz="1600" dirty="0"/>
              <a:t>I stress about not saving enough for the future</a:t>
            </a:r>
          </a:p>
          <a:p>
            <a:pPr marL="285750" lvl="0" indent="-285750">
              <a:buFont typeface="Arial"/>
              <a:buChar char="•"/>
            </a:pPr>
            <a:r>
              <a:rPr lang="en-US" sz="1600" dirty="0"/>
              <a:t>In times of wealth I have a tendency to rest on how much I have saved up or rest on my paycheck as provisions are fully met so I become complacent not in hard pursuit of God. </a:t>
            </a:r>
          </a:p>
          <a:p>
            <a:pPr lvl="0"/>
            <a:endParaRPr lang="en-US" sz="1600" dirty="0"/>
          </a:p>
          <a:p>
            <a:pPr lvl="0"/>
            <a:r>
              <a:rPr lang="en-US" sz="1600" b="1" dirty="0"/>
              <a:t>What does your life look like when you are serving money instead of God?</a:t>
            </a:r>
          </a:p>
          <a:p>
            <a:pPr lvl="0"/>
            <a:endParaRPr lang="en-US" sz="1600" dirty="0"/>
          </a:p>
          <a:p>
            <a:pPr lvl="0"/>
            <a:r>
              <a:rPr lang="en-US" sz="1600" dirty="0"/>
              <a:t>_______________________________________________________________________________</a:t>
            </a:r>
          </a:p>
        </p:txBody>
      </p:sp>
    </p:spTree>
    <p:extLst>
      <p:ext uri="{BB962C8B-B14F-4D97-AF65-F5344CB8AC3E}">
        <p14:creationId xmlns:p14="http://schemas.microsoft.com/office/powerpoint/2010/main" val="266134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4</a:t>
            </a:fld>
            <a:endParaRPr lang="en-US"/>
          </a:p>
        </p:txBody>
      </p:sp>
      <p:sp>
        <p:nvSpPr>
          <p:cNvPr id="7" name="TextBox 6"/>
          <p:cNvSpPr txBox="1"/>
          <p:nvPr/>
        </p:nvSpPr>
        <p:spPr>
          <a:xfrm>
            <a:off x="217375" y="2345593"/>
            <a:ext cx="8719705" cy="3970318"/>
          </a:xfrm>
          <a:prstGeom prst="rect">
            <a:avLst/>
          </a:prstGeom>
          <a:noFill/>
        </p:spPr>
        <p:txBody>
          <a:bodyPr wrap="square" rtlCol="0">
            <a:spAutoFit/>
          </a:bodyPr>
          <a:lstStyle/>
          <a:p>
            <a:r>
              <a:rPr lang="en-US" b="1" dirty="0"/>
              <a:t>When I am serving God instead of money this is what it looks like:</a:t>
            </a:r>
          </a:p>
          <a:p>
            <a:pPr marL="285750" lvl="0" indent="-285750">
              <a:buFont typeface="Arial"/>
              <a:buChar char="•"/>
            </a:pPr>
            <a:r>
              <a:rPr lang="en-US" dirty="0"/>
              <a:t>Fully in my heart I am trusting God provide the level of provision he wants to provide</a:t>
            </a:r>
          </a:p>
          <a:p>
            <a:pPr marL="285750" indent="-285750">
              <a:buFont typeface="Arial"/>
              <a:buChar char="•"/>
            </a:pPr>
            <a:r>
              <a:rPr lang="en-US" dirty="0"/>
              <a:t>I am consciously avoiding false idols (boss, paycheck, job title, Fidelity account)</a:t>
            </a:r>
          </a:p>
          <a:p>
            <a:pPr marL="285750" lvl="0" indent="-285750">
              <a:buFont typeface="Arial"/>
              <a:buChar char="•"/>
            </a:pPr>
            <a:r>
              <a:rPr lang="en-US" dirty="0"/>
              <a:t>I am frequently communicating with my spouse about money</a:t>
            </a:r>
          </a:p>
          <a:p>
            <a:pPr marL="285750" lvl="0" indent="-285750">
              <a:buFont typeface="Arial"/>
              <a:buChar char="•"/>
            </a:pPr>
            <a:r>
              <a:rPr lang="en-US" dirty="0"/>
              <a:t>I am faithfully managing what He provides by following a spending plan, living with a reasonable standard of living, setting aside money for things I don’t want to buy but know I will have to </a:t>
            </a:r>
          </a:p>
          <a:p>
            <a:pPr marL="285750" lvl="0" indent="-285750">
              <a:buFont typeface="Arial"/>
              <a:buChar char="•"/>
            </a:pPr>
            <a:r>
              <a:rPr lang="en-US" dirty="0"/>
              <a:t>Avoiding debt </a:t>
            </a:r>
          </a:p>
          <a:p>
            <a:pPr marL="285750" indent="-285750">
              <a:buFont typeface="Arial"/>
              <a:buChar char="•"/>
            </a:pPr>
            <a:r>
              <a:rPr lang="en-US" dirty="0"/>
              <a:t>I am cheerfully giving to His kingdom </a:t>
            </a:r>
          </a:p>
          <a:p>
            <a:pPr lvl="0"/>
            <a:endParaRPr lang="en-US" dirty="0"/>
          </a:p>
          <a:p>
            <a:pPr lvl="0"/>
            <a:r>
              <a:rPr lang="en-US" b="1" dirty="0"/>
              <a:t>What does (or would) your life look like when you are serving God not money?</a:t>
            </a:r>
          </a:p>
          <a:p>
            <a:pPr lvl="0"/>
            <a:endParaRPr lang="en-US" dirty="0"/>
          </a:p>
          <a:p>
            <a:pPr lvl="0"/>
            <a:r>
              <a:rPr lang="en-US" dirty="0"/>
              <a:t>___________________________________________________________________________</a:t>
            </a:r>
          </a:p>
          <a:p>
            <a:pPr lvl="0"/>
            <a:endParaRPr lang="en-US" dirty="0"/>
          </a:p>
        </p:txBody>
      </p:sp>
    </p:spTree>
    <p:extLst>
      <p:ext uri="{BB962C8B-B14F-4D97-AF65-F5344CB8AC3E}">
        <p14:creationId xmlns:p14="http://schemas.microsoft.com/office/powerpoint/2010/main" val="4237350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5</a:t>
            </a:fld>
            <a:endParaRPr lang="en-US"/>
          </a:p>
        </p:txBody>
      </p:sp>
      <p:sp>
        <p:nvSpPr>
          <p:cNvPr id="7" name="TextBox 6"/>
          <p:cNvSpPr txBox="1"/>
          <p:nvPr/>
        </p:nvSpPr>
        <p:spPr>
          <a:xfrm>
            <a:off x="217374" y="2162523"/>
            <a:ext cx="8719705" cy="5201424"/>
          </a:xfrm>
          <a:prstGeom prst="rect">
            <a:avLst/>
          </a:prstGeom>
          <a:noFill/>
        </p:spPr>
        <p:txBody>
          <a:bodyPr wrap="square" rtlCol="0">
            <a:spAutoFit/>
          </a:bodyPr>
          <a:lstStyle/>
          <a:p>
            <a:r>
              <a:rPr lang="en-US" b="1" dirty="0"/>
              <a:t>Can you trust God to be your provider?  i.e. fully turn it over to Him</a:t>
            </a:r>
          </a:p>
          <a:p>
            <a:endParaRPr lang="en-US" b="1" dirty="0"/>
          </a:p>
          <a:p>
            <a:r>
              <a:rPr lang="en-US" sz="1400" b="1" dirty="0"/>
              <a:t>Matthew 6:26, 30, 33</a:t>
            </a:r>
          </a:p>
          <a:p>
            <a:r>
              <a:rPr lang="en-US" sz="1000" b="1" dirty="0"/>
              <a:t>26 </a:t>
            </a:r>
            <a:r>
              <a:rPr lang="en-US" sz="1000" dirty="0"/>
              <a:t>Look at the birds of the air; they do not sow or reap or store away in barns, and yet your heavenly Father feeds them. Are you not much more valuable than they? </a:t>
            </a:r>
            <a:r>
              <a:rPr lang="en-US" sz="1000" b="1" dirty="0"/>
              <a:t>27 </a:t>
            </a:r>
            <a:r>
              <a:rPr lang="en-US" sz="1000" dirty="0"/>
              <a:t>Can any one of you by worrying add a single hour to your life[e]?</a:t>
            </a:r>
          </a:p>
          <a:p>
            <a:r>
              <a:rPr lang="en-US" sz="1000" b="1" dirty="0"/>
              <a:t>28 </a:t>
            </a:r>
            <a:r>
              <a:rPr lang="en-US" sz="1000" dirty="0"/>
              <a:t>“And why do you worry about clothes? See how the flowers of the field grow. They do not labor or spin. </a:t>
            </a:r>
            <a:r>
              <a:rPr lang="en-US" sz="1000" b="1" dirty="0"/>
              <a:t>29 </a:t>
            </a:r>
            <a:r>
              <a:rPr lang="en-US" sz="1000" dirty="0"/>
              <a:t>Yet I tell you that not even Solomon in all his splendor was dressed like one of these. </a:t>
            </a:r>
            <a:r>
              <a:rPr lang="en-US" sz="1000" b="1" dirty="0"/>
              <a:t>30 </a:t>
            </a:r>
            <a:r>
              <a:rPr lang="en-US" sz="1000" dirty="0"/>
              <a:t>If that is how God clothes the grass of the field, which is here today and tomorrow is thrown into the fire, will he not much more clothe you—you of little faith? </a:t>
            </a:r>
            <a:r>
              <a:rPr lang="en-US" sz="1000" b="1" dirty="0"/>
              <a:t>31 </a:t>
            </a:r>
            <a:r>
              <a:rPr lang="en-US" sz="1000" dirty="0"/>
              <a:t>So do not worry, saying, ‘What shall we eat?’ or ‘What shall we drink?’ or ‘What shall we wear?’ </a:t>
            </a:r>
            <a:r>
              <a:rPr lang="en-US" sz="1000" b="1" dirty="0"/>
              <a:t>32 </a:t>
            </a:r>
            <a:r>
              <a:rPr lang="en-US" sz="1000" dirty="0"/>
              <a:t>For the pagans run after all these things, and your heavenly Father knows that you need them. </a:t>
            </a:r>
            <a:r>
              <a:rPr lang="en-US" sz="1000" b="1" dirty="0"/>
              <a:t>33 </a:t>
            </a:r>
            <a:r>
              <a:rPr lang="en-US" sz="1000" dirty="0"/>
              <a:t>But seek first his kingdom and his righteousness, and all these things will be given to you as well. </a:t>
            </a:r>
          </a:p>
          <a:p>
            <a:endParaRPr lang="en-US" sz="1000" b="1" dirty="0"/>
          </a:p>
          <a:p>
            <a:r>
              <a:rPr lang="en-US" sz="1400" b="1" dirty="0"/>
              <a:t>Philippians 4:19</a:t>
            </a:r>
          </a:p>
          <a:p>
            <a:r>
              <a:rPr lang="en-US" sz="1000" b="1" dirty="0"/>
              <a:t>19 </a:t>
            </a:r>
            <a:r>
              <a:rPr lang="en-US" sz="1000" dirty="0"/>
              <a:t>And my God will meet all your needs according to the riches of his glory in Christ Jesus.</a:t>
            </a:r>
          </a:p>
          <a:p>
            <a:endParaRPr lang="en-US" sz="1000" b="1" dirty="0"/>
          </a:p>
          <a:p>
            <a:r>
              <a:rPr lang="en-US" sz="1400" b="1" dirty="0"/>
              <a:t>1 Timothy 6:17</a:t>
            </a:r>
          </a:p>
          <a:p>
            <a:r>
              <a:rPr lang="en-US" sz="1000" b="1" dirty="0"/>
              <a:t>17 </a:t>
            </a:r>
            <a:r>
              <a:rPr lang="en-US" sz="1000" dirty="0"/>
              <a:t>Command those who are rich in this present world not to be arrogant nor to put their hope in wealth, which is so uncertain, but to put their hope in God, who richly provides us with everything for our enjoyment.</a:t>
            </a:r>
          </a:p>
          <a:p>
            <a:endParaRPr lang="en-US" sz="1000" b="1" dirty="0"/>
          </a:p>
          <a:p>
            <a:r>
              <a:rPr lang="en-US" sz="1400" b="1" dirty="0"/>
              <a:t>Deuteronomy 8:17,18</a:t>
            </a:r>
          </a:p>
          <a:p>
            <a:r>
              <a:rPr lang="en-US" sz="1000" b="1" dirty="0"/>
              <a:t>17 </a:t>
            </a:r>
            <a:r>
              <a:rPr lang="en-US" sz="1000" dirty="0"/>
              <a:t>You may say to yourself, “My power and the strength of my hands have produced this wealth for me.” </a:t>
            </a:r>
            <a:r>
              <a:rPr lang="en-US" sz="1000" b="1" dirty="0"/>
              <a:t>18 </a:t>
            </a:r>
            <a:r>
              <a:rPr lang="en-US" sz="1000" dirty="0"/>
              <a:t>But remember the Lord your God, for it is he who gives you the ability to produce wealth, and so confirms his covenant, which he swore to your ancestors, as it is today.</a:t>
            </a:r>
            <a:endParaRPr lang="en-US" sz="1000" b="1" dirty="0"/>
          </a:p>
          <a:p>
            <a:endParaRPr lang="en-US" b="1" dirty="0"/>
          </a:p>
          <a:p>
            <a:endParaRPr lang="en-US" b="1" dirty="0"/>
          </a:p>
          <a:p>
            <a:endParaRPr lang="en-US" b="1" dirty="0"/>
          </a:p>
          <a:p>
            <a:endParaRPr lang="en-US" b="1" dirty="0"/>
          </a:p>
          <a:p>
            <a:pPr lvl="0"/>
            <a:endParaRPr lang="en-US" dirty="0"/>
          </a:p>
        </p:txBody>
      </p:sp>
    </p:spTree>
    <p:extLst>
      <p:ext uri="{BB962C8B-B14F-4D97-AF65-F5344CB8AC3E}">
        <p14:creationId xmlns:p14="http://schemas.microsoft.com/office/powerpoint/2010/main" val="27487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6</a:t>
            </a:fld>
            <a:endParaRPr lang="en-US"/>
          </a:p>
        </p:txBody>
      </p:sp>
      <p:sp>
        <p:nvSpPr>
          <p:cNvPr id="7" name="TextBox 6"/>
          <p:cNvSpPr txBox="1"/>
          <p:nvPr/>
        </p:nvSpPr>
        <p:spPr>
          <a:xfrm>
            <a:off x="217374" y="2826154"/>
            <a:ext cx="8719705" cy="1477328"/>
          </a:xfrm>
          <a:prstGeom prst="rect">
            <a:avLst/>
          </a:prstGeom>
          <a:noFill/>
        </p:spPr>
        <p:txBody>
          <a:bodyPr wrap="square" rtlCol="0">
            <a:spAutoFit/>
          </a:bodyPr>
          <a:lstStyle/>
          <a:p>
            <a:endParaRPr lang="en-US" b="1" dirty="0"/>
          </a:p>
          <a:p>
            <a:endParaRPr lang="en-US" b="1" dirty="0"/>
          </a:p>
          <a:p>
            <a:endParaRPr lang="en-US" b="1" dirty="0"/>
          </a:p>
          <a:p>
            <a:endParaRPr lang="en-US" b="1" dirty="0"/>
          </a:p>
          <a:p>
            <a:pPr lvl="0"/>
            <a:endParaRPr lang="en-US" dirty="0"/>
          </a:p>
        </p:txBody>
      </p:sp>
      <p:sp>
        <p:nvSpPr>
          <p:cNvPr id="4" name="Rectangle 3"/>
          <p:cNvSpPr/>
          <p:nvPr/>
        </p:nvSpPr>
        <p:spPr>
          <a:xfrm>
            <a:off x="320340" y="2145388"/>
            <a:ext cx="8534782" cy="3231654"/>
          </a:xfrm>
          <a:prstGeom prst="rect">
            <a:avLst/>
          </a:prstGeom>
        </p:spPr>
        <p:txBody>
          <a:bodyPr wrap="square">
            <a:spAutoFit/>
          </a:bodyPr>
          <a:lstStyle/>
          <a:p>
            <a:pPr lvl="0" algn="ctr"/>
            <a:r>
              <a:rPr lang="en-US" sz="2400" b="1" u="sng" dirty="0"/>
              <a:t>Practical Application</a:t>
            </a:r>
          </a:p>
          <a:p>
            <a:pPr lvl="0"/>
            <a:endParaRPr lang="en-US" dirty="0"/>
          </a:p>
          <a:p>
            <a:pPr lvl="0"/>
            <a:r>
              <a:rPr lang="en-US" dirty="0"/>
              <a:t>Four fundamental life changing Biblical principals to apply </a:t>
            </a:r>
          </a:p>
          <a:p>
            <a:pPr marL="800100" lvl="1" indent="-342900">
              <a:buFont typeface="+mj-lt"/>
              <a:buAutoNum type="arabicPeriod"/>
            </a:pPr>
            <a:r>
              <a:rPr lang="en-US" dirty="0"/>
              <a:t>Man united with wife</a:t>
            </a:r>
          </a:p>
          <a:p>
            <a:pPr marL="800100" lvl="1" indent="-342900">
              <a:buFont typeface="+mj-lt"/>
              <a:buAutoNum type="arabicPeriod"/>
            </a:pPr>
            <a:r>
              <a:rPr lang="en-US" dirty="0"/>
              <a:t>Debt</a:t>
            </a:r>
          </a:p>
          <a:p>
            <a:pPr marL="800100" lvl="1" indent="-342900">
              <a:buFont typeface="+mj-lt"/>
              <a:buAutoNum type="arabicPeriod"/>
            </a:pPr>
            <a:r>
              <a:rPr lang="en-US" dirty="0"/>
              <a:t>Spending plan to guide a reasonable standard of living</a:t>
            </a:r>
          </a:p>
          <a:p>
            <a:pPr marL="800100" lvl="1" indent="-342900">
              <a:buFont typeface="+mj-lt"/>
              <a:buAutoNum type="arabicPeriod"/>
            </a:pPr>
            <a:r>
              <a:rPr lang="en-US" dirty="0"/>
              <a:t>Giving</a:t>
            </a:r>
          </a:p>
          <a:p>
            <a:pPr lvl="0"/>
            <a:endParaRPr lang="en-US" dirty="0"/>
          </a:p>
          <a:p>
            <a:pPr lvl="0"/>
            <a:r>
              <a:rPr lang="en-US" dirty="0"/>
              <a:t>Concept first then the “how to”</a:t>
            </a:r>
          </a:p>
          <a:p>
            <a:pPr lvl="0"/>
            <a:endParaRPr lang="en-US" dirty="0"/>
          </a:p>
          <a:p>
            <a:pPr lvl="0"/>
            <a:endParaRPr lang="en-US" dirty="0"/>
          </a:p>
        </p:txBody>
      </p:sp>
    </p:spTree>
    <p:extLst>
      <p:ext uri="{BB962C8B-B14F-4D97-AF65-F5344CB8AC3E}">
        <p14:creationId xmlns:p14="http://schemas.microsoft.com/office/powerpoint/2010/main" val="2521597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7</a:t>
            </a:fld>
            <a:endParaRPr lang="en-US"/>
          </a:p>
        </p:txBody>
      </p:sp>
      <p:sp>
        <p:nvSpPr>
          <p:cNvPr id="7" name="TextBox 6"/>
          <p:cNvSpPr txBox="1"/>
          <p:nvPr/>
        </p:nvSpPr>
        <p:spPr>
          <a:xfrm>
            <a:off x="217374" y="2826154"/>
            <a:ext cx="8719705" cy="1477328"/>
          </a:xfrm>
          <a:prstGeom prst="rect">
            <a:avLst/>
          </a:prstGeom>
          <a:noFill/>
        </p:spPr>
        <p:txBody>
          <a:bodyPr wrap="square" rtlCol="0">
            <a:spAutoFit/>
          </a:bodyPr>
          <a:lstStyle/>
          <a:p>
            <a:endParaRPr lang="en-US" b="1" dirty="0"/>
          </a:p>
          <a:p>
            <a:endParaRPr lang="en-US" b="1" dirty="0"/>
          </a:p>
          <a:p>
            <a:endParaRPr lang="en-US" b="1" dirty="0"/>
          </a:p>
          <a:p>
            <a:endParaRPr lang="en-US" b="1" dirty="0"/>
          </a:p>
          <a:p>
            <a:pPr lvl="0"/>
            <a:endParaRPr lang="en-US" dirty="0"/>
          </a:p>
        </p:txBody>
      </p:sp>
      <p:sp>
        <p:nvSpPr>
          <p:cNvPr id="4" name="Rectangle 3"/>
          <p:cNvSpPr/>
          <p:nvPr/>
        </p:nvSpPr>
        <p:spPr>
          <a:xfrm>
            <a:off x="320340" y="2145388"/>
            <a:ext cx="8534782" cy="3693319"/>
          </a:xfrm>
          <a:prstGeom prst="rect">
            <a:avLst/>
          </a:prstGeom>
        </p:spPr>
        <p:txBody>
          <a:bodyPr wrap="square">
            <a:spAutoFit/>
          </a:bodyPr>
          <a:lstStyle/>
          <a:p>
            <a:pPr lvl="0"/>
            <a:endParaRPr lang="en-US" dirty="0"/>
          </a:p>
          <a:p>
            <a:pPr lvl="0" algn="ctr"/>
            <a:r>
              <a:rPr lang="en-US" b="1" dirty="0"/>
              <a:t>Man and wife united  </a:t>
            </a:r>
          </a:p>
          <a:p>
            <a:endParaRPr lang="en-US" dirty="0"/>
          </a:p>
          <a:p>
            <a:r>
              <a:rPr lang="en-US" dirty="0"/>
              <a:t>…a man leaves his father and mother and is united to his wife, and they become one flesh.</a:t>
            </a:r>
          </a:p>
          <a:p>
            <a:endParaRPr lang="en-US" dirty="0"/>
          </a:p>
          <a:p>
            <a:r>
              <a:rPr lang="en-US" dirty="0"/>
              <a:t>Old Testament	Genesis 2:24</a:t>
            </a:r>
          </a:p>
          <a:p>
            <a:endParaRPr lang="en-US" dirty="0"/>
          </a:p>
          <a:p>
            <a:r>
              <a:rPr lang="en-US" dirty="0"/>
              <a:t>Jesus		Matthew 19:5</a:t>
            </a:r>
          </a:p>
          <a:p>
            <a:endParaRPr lang="en-US" dirty="0"/>
          </a:p>
          <a:p>
            <a:r>
              <a:rPr lang="en-US" dirty="0"/>
              <a:t>Paul		1 Corinthians 6:16, Ephesians 5:31</a:t>
            </a:r>
          </a:p>
          <a:p>
            <a:endParaRPr lang="en-US" dirty="0"/>
          </a:p>
          <a:p>
            <a:pPr lvl="0"/>
            <a:endParaRPr lang="en-US" dirty="0"/>
          </a:p>
        </p:txBody>
      </p:sp>
    </p:spTree>
    <p:extLst>
      <p:ext uri="{BB962C8B-B14F-4D97-AF65-F5344CB8AC3E}">
        <p14:creationId xmlns:p14="http://schemas.microsoft.com/office/powerpoint/2010/main" val="3076079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8</a:t>
            </a:fld>
            <a:endParaRPr lang="en-US"/>
          </a:p>
        </p:txBody>
      </p:sp>
      <p:sp>
        <p:nvSpPr>
          <p:cNvPr id="7" name="TextBox 6"/>
          <p:cNvSpPr txBox="1"/>
          <p:nvPr/>
        </p:nvSpPr>
        <p:spPr>
          <a:xfrm>
            <a:off x="217374" y="2826154"/>
            <a:ext cx="8719705" cy="1477328"/>
          </a:xfrm>
          <a:prstGeom prst="rect">
            <a:avLst/>
          </a:prstGeom>
          <a:noFill/>
        </p:spPr>
        <p:txBody>
          <a:bodyPr wrap="square" rtlCol="0">
            <a:spAutoFit/>
          </a:bodyPr>
          <a:lstStyle/>
          <a:p>
            <a:endParaRPr lang="en-US" b="1" dirty="0"/>
          </a:p>
          <a:p>
            <a:endParaRPr lang="en-US" b="1" dirty="0"/>
          </a:p>
          <a:p>
            <a:endParaRPr lang="en-US" b="1" dirty="0"/>
          </a:p>
          <a:p>
            <a:endParaRPr lang="en-US" b="1" dirty="0"/>
          </a:p>
          <a:p>
            <a:pPr lvl="0"/>
            <a:endParaRPr lang="en-US" dirty="0"/>
          </a:p>
        </p:txBody>
      </p:sp>
      <p:sp>
        <p:nvSpPr>
          <p:cNvPr id="6" name="Rectangle 5"/>
          <p:cNvSpPr/>
          <p:nvPr/>
        </p:nvSpPr>
        <p:spPr>
          <a:xfrm>
            <a:off x="331781" y="2450730"/>
            <a:ext cx="8605298" cy="3685625"/>
          </a:xfrm>
          <a:prstGeom prst="rect">
            <a:avLst/>
          </a:prstGeom>
        </p:spPr>
        <p:txBody>
          <a:bodyPr wrap="square" anchor="t">
            <a:spAutoFit/>
          </a:bodyPr>
          <a:lstStyle/>
          <a:p>
            <a:pPr lvl="0" algn="ctr"/>
            <a:r>
              <a:rPr lang="en-US" b="1" dirty="0"/>
              <a:t>Debt – slavery </a:t>
            </a:r>
            <a:r>
              <a:rPr lang="en-US" dirty="0"/>
              <a:t> </a:t>
            </a:r>
          </a:p>
          <a:p>
            <a:pPr lvl="0"/>
            <a:endParaRPr lang="en-US" dirty="0">
              <a:solidFill>
                <a:srgbClr val="000000"/>
              </a:solidFill>
              <a:latin typeface="Calibri"/>
            </a:endParaRPr>
          </a:p>
          <a:p>
            <a:pPr lvl="0"/>
            <a:r>
              <a:rPr lang="en-US" sz="2000" dirty="0">
                <a:solidFill>
                  <a:srgbClr val="000000"/>
                </a:solidFill>
                <a:latin typeface="Calibri"/>
              </a:rPr>
              <a:t>$19,846,195,521,326 </a:t>
            </a:r>
          </a:p>
          <a:p>
            <a:pPr lvl="0"/>
            <a:r>
              <a:rPr lang="en-US" sz="2000" dirty="0">
                <a:solidFill>
                  <a:srgbClr val="000000"/>
                </a:solidFill>
                <a:latin typeface="Calibri"/>
              </a:rPr>
              <a:t>                   </a:t>
            </a:r>
          </a:p>
          <a:p>
            <a:pPr lvl="0"/>
            <a:r>
              <a:rPr lang="en-US" sz="2000" dirty="0">
                <a:solidFill>
                  <a:srgbClr val="000000"/>
                </a:solidFill>
                <a:latin typeface="Calibri"/>
              </a:rPr>
              <a:t>	    1,000,000</a:t>
            </a:r>
          </a:p>
          <a:p>
            <a:pPr lvl="0"/>
            <a:endParaRPr lang="en-US" sz="2000" dirty="0">
              <a:solidFill>
                <a:srgbClr val="000000"/>
              </a:solidFill>
              <a:latin typeface="Calibri"/>
            </a:endParaRPr>
          </a:p>
          <a:p>
            <a:pPr lvl="0"/>
            <a:r>
              <a:rPr lang="en-US" sz="2000" dirty="0">
                <a:solidFill>
                  <a:srgbClr val="000000"/>
                </a:solidFill>
                <a:latin typeface="Calibri"/>
              </a:rPr>
              <a:t>$12,700,000,000,000</a:t>
            </a:r>
            <a:r>
              <a:rPr lang="en-US" dirty="0">
                <a:solidFill>
                  <a:srgbClr val="000000"/>
                </a:solidFill>
                <a:latin typeface="Calibri"/>
              </a:rPr>
              <a:t> </a:t>
            </a:r>
          </a:p>
          <a:p>
            <a:pPr lvl="0"/>
            <a:endParaRPr lang="en-US" dirty="0">
              <a:solidFill>
                <a:srgbClr val="000000"/>
              </a:solidFill>
              <a:latin typeface="Calibri"/>
            </a:endParaRPr>
          </a:p>
          <a:p>
            <a:pPr>
              <a:lnSpc>
                <a:spcPct val="150000"/>
              </a:lnSpc>
            </a:pPr>
            <a:r>
              <a:rPr lang="en-US" dirty="0"/>
              <a:t>Proverbs 22:7</a:t>
            </a:r>
          </a:p>
          <a:p>
            <a:pPr>
              <a:lnSpc>
                <a:spcPct val="150000"/>
              </a:lnSpc>
            </a:pPr>
            <a:r>
              <a:rPr lang="en-US" dirty="0"/>
              <a:t>Deuteronomy 15:6 and 28:12</a:t>
            </a:r>
          </a:p>
          <a:p>
            <a:pPr>
              <a:lnSpc>
                <a:spcPct val="150000"/>
              </a:lnSpc>
            </a:pPr>
            <a:r>
              <a:rPr lang="en-US" dirty="0"/>
              <a:t>Romans 12:2</a:t>
            </a:r>
          </a:p>
        </p:txBody>
      </p:sp>
    </p:spTree>
    <p:extLst>
      <p:ext uri="{BB962C8B-B14F-4D97-AF65-F5344CB8AC3E}">
        <p14:creationId xmlns:p14="http://schemas.microsoft.com/office/powerpoint/2010/main" val="733797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Biblical Perspective on Money	</a:t>
            </a:r>
          </a:p>
        </p:txBody>
      </p:sp>
      <p:sp>
        <p:nvSpPr>
          <p:cNvPr id="3" name="Subtitle 2"/>
          <p:cNvSpPr>
            <a:spLocks noGrp="1"/>
          </p:cNvSpPr>
          <p:nvPr>
            <p:ph type="subTitle" idx="1"/>
          </p:nvPr>
        </p:nvSpPr>
        <p:spPr/>
        <p:txBody>
          <a:bodyPr/>
          <a:lstStyle/>
          <a:p>
            <a:r>
              <a:rPr lang="en-US" dirty="0"/>
              <a:t>CBMC Vacation Week 2017</a:t>
            </a:r>
          </a:p>
        </p:txBody>
      </p:sp>
      <p:sp>
        <p:nvSpPr>
          <p:cNvPr id="5" name="Slide Number Placeholder 4"/>
          <p:cNvSpPr>
            <a:spLocks noGrp="1"/>
          </p:cNvSpPr>
          <p:nvPr>
            <p:ph type="sldNum" sz="quarter" idx="12"/>
          </p:nvPr>
        </p:nvSpPr>
        <p:spPr/>
        <p:txBody>
          <a:bodyPr/>
          <a:lstStyle/>
          <a:p>
            <a:fld id="{5FD889E0-CAB2-4699-909D-B9A88D47ACBE}" type="slidenum">
              <a:rPr lang="en-US" smtClean="0"/>
              <a:t>9</a:t>
            </a:fld>
            <a:endParaRPr lang="en-US"/>
          </a:p>
        </p:txBody>
      </p:sp>
      <p:sp>
        <p:nvSpPr>
          <p:cNvPr id="7" name="TextBox 6"/>
          <p:cNvSpPr txBox="1"/>
          <p:nvPr/>
        </p:nvSpPr>
        <p:spPr>
          <a:xfrm>
            <a:off x="217374" y="2826154"/>
            <a:ext cx="8719705" cy="1477328"/>
          </a:xfrm>
          <a:prstGeom prst="rect">
            <a:avLst/>
          </a:prstGeom>
          <a:noFill/>
        </p:spPr>
        <p:txBody>
          <a:bodyPr wrap="square" rtlCol="0">
            <a:spAutoFit/>
          </a:bodyPr>
          <a:lstStyle/>
          <a:p>
            <a:endParaRPr lang="en-US" b="1" dirty="0"/>
          </a:p>
          <a:p>
            <a:endParaRPr lang="en-US" b="1" dirty="0"/>
          </a:p>
          <a:p>
            <a:endParaRPr lang="en-US" b="1" dirty="0"/>
          </a:p>
          <a:p>
            <a:endParaRPr lang="en-US" b="1" dirty="0"/>
          </a:p>
          <a:p>
            <a:pPr lvl="0"/>
            <a:endParaRPr lang="en-US" dirty="0"/>
          </a:p>
        </p:txBody>
      </p:sp>
      <p:sp>
        <p:nvSpPr>
          <p:cNvPr id="6" name="Rectangle 5"/>
          <p:cNvSpPr/>
          <p:nvPr/>
        </p:nvSpPr>
        <p:spPr>
          <a:xfrm>
            <a:off x="331781" y="2450730"/>
            <a:ext cx="8605298" cy="2862323"/>
          </a:xfrm>
          <a:prstGeom prst="rect">
            <a:avLst/>
          </a:prstGeom>
        </p:spPr>
        <p:txBody>
          <a:bodyPr wrap="square">
            <a:spAutoFit/>
          </a:bodyPr>
          <a:lstStyle/>
          <a:p>
            <a:pPr lvl="0" algn="ctr"/>
            <a:r>
              <a:rPr lang="en-US" b="1" dirty="0"/>
              <a:t>Spending Plan </a:t>
            </a:r>
          </a:p>
          <a:p>
            <a:pPr lvl="0"/>
            <a:endParaRPr lang="en-US" dirty="0"/>
          </a:p>
          <a:p>
            <a:pPr lvl="0"/>
            <a:r>
              <a:rPr lang="en-US" dirty="0"/>
              <a:t>A method to set and faithfully manage a reasonable standard of living</a:t>
            </a:r>
          </a:p>
          <a:p>
            <a:endParaRPr lang="en-US" dirty="0"/>
          </a:p>
          <a:p>
            <a:endParaRPr lang="en-US" dirty="0"/>
          </a:p>
          <a:p>
            <a:r>
              <a:rPr lang="en-US" dirty="0"/>
              <a:t>Luke 16:11</a:t>
            </a:r>
          </a:p>
          <a:p>
            <a:endParaRPr lang="en-US" dirty="0"/>
          </a:p>
          <a:p>
            <a:r>
              <a:rPr lang="en-US" dirty="0"/>
              <a:t>1 Timothy 6:6, Matthew 6:25</a:t>
            </a:r>
          </a:p>
          <a:p>
            <a:endParaRPr lang="en-US" dirty="0"/>
          </a:p>
          <a:p>
            <a:r>
              <a:rPr lang="en-US" dirty="0"/>
              <a:t>Hebrews 13:5</a:t>
            </a:r>
          </a:p>
        </p:txBody>
      </p:sp>
    </p:spTree>
    <p:extLst>
      <p:ext uri="{BB962C8B-B14F-4D97-AF65-F5344CB8AC3E}">
        <p14:creationId xmlns:p14="http://schemas.microsoft.com/office/powerpoint/2010/main" val="1799781596"/>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1E5D8FD0497E4DBBE37AEFF2F96DE6" ma:contentTypeVersion="8" ma:contentTypeDescription="Create a new document." ma:contentTypeScope="" ma:versionID="9408b96b48c05a968ba05051ce34b46b">
  <xsd:schema xmlns:xsd="http://www.w3.org/2001/XMLSchema" xmlns:xs="http://www.w3.org/2001/XMLSchema" xmlns:p="http://schemas.microsoft.com/office/2006/metadata/properties" xmlns:ns2="9a8eaccd-9359-40c1-b66b-2cb8350e85f4" xmlns:ns3="bbc63484-aede-4015-aee6-ab17cde4c19e" targetNamespace="http://schemas.microsoft.com/office/2006/metadata/properties" ma:root="true" ma:fieldsID="6f1fceac27150d0cb3df8c5ad874682d" ns2:_="" ns3:_="">
    <xsd:import namespace="9a8eaccd-9359-40c1-b66b-2cb8350e85f4"/>
    <xsd:import namespace="bbc63484-aede-4015-aee6-ab17cde4c19e"/>
    <xsd:element name="properties">
      <xsd:complexType>
        <xsd:sequence>
          <xsd:element name="documentManagement">
            <xsd:complexType>
              <xsd:all>
                <xsd:element ref="ns2:SharedWithUsers" minOccurs="0"/>
                <xsd:element ref="ns2:SharedWithDetails" minOccurs="0"/>
                <xsd:element ref="ns2:SharingHintHash" minOccurs="0"/>
                <xsd:element ref="ns2:LastSharedByUser" minOccurs="0"/>
                <xsd:element ref="ns2:LastSharedByTime"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8eaccd-9359-40c1-b66b-2cb8350e85f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c63484-aede-4015-aee6-ab17cde4c19e"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E06B31-2CF9-463D-AFE3-652B2E500FCB}"/>
</file>

<file path=customXml/itemProps2.xml><?xml version="1.0" encoding="utf-8"?>
<ds:datastoreItem xmlns:ds="http://schemas.openxmlformats.org/officeDocument/2006/customXml" ds:itemID="{AA28646D-7391-43AF-AB66-74F49BD53DEB}"/>
</file>

<file path=customXml/itemProps3.xml><?xml version="1.0" encoding="utf-8"?>
<ds:datastoreItem xmlns:ds="http://schemas.openxmlformats.org/officeDocument/2006/customXml" ds:itemID="{4F5D95DC-5D80-4A08-93E0-910C4A267EFC}"/>
</file>

<file path=docProps/app.xml><?xml version="1.0" encoding="utf-8"?>
<Properties xmlns="http://schemas.openxmlformats.org/officeDocument/2006/extended-properties" xmlns:vt="http://schemas.openxmlformats.org/officeDocument/2006/docPropsVTypes">
  <Template>Spectrum.thmx</Template>
  <TotalTime>234</TotalTime>
  <Words>625</Words>
  <Application>Microsoft Office PowerPoint</Application>
  <PresentationFormat>On-screen Show (4:3)</PresentationFormat>
  <Paragraphs>165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Wingdings</vt:lpstr>
      <vt:lpstr>Spectrum</vt:lpstr>
      <vt:lpstr>A Biblical Perspective on Money </vt:lpstr>
      <vt:lpstr>A Biblical Perspective on Money </vt:lpstr>
      <vt:lpstr>A Biblical Perspective on Money </vt:lpstr>
      <vt:lpstr>A Biblical Perspective on Money </vt:lpstr>
      <vt:lpstr>A Biblical Perspective on Money </vt:lpstr>
      <vt:lpstr>A Biblical Perspective on Money </vt:lpstr>
      <vt:lpstr>A Biblical Perspective on Money </vt:lpstr>
      <vt:lpstr>A Biblical Perspective on Money </vt:lpstr>
      <vt:lpstr>A Biblical Perspective on Money </vt:lpstr>
      <vt:lpstr>A Biblical Perspective on Money </vt:lpstr>
      <vt:lpstr>A Biblical Perspective on Money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centered financial life</dc:title>
  <dc:creator>sam</dc:creator>
  <cp:lastModifiedBy>Dana Shelton</cp:lastModifiedBy>
  <cp:revision>62</cp:revision>
  <cp:lastPrinted>2017-06-03T20:26:11Z</cp:lastPrinted>
  <dcterms:created xsi:type="dcterms:W3CDTF">2017-05-29T23:47:36Z</dcterms:created>
  <dcterms:modified xsi:type="dcterms:W3CDTF">2017-06-08T16:23:10Z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0x010100531E5D8FD0497E4DBBE37AEFF2F96DE6</vt:lpwstr>
  </property>
</Properties>
</file>